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2" r:id="rId6"/>
    <p:sldId id="263" r:id="rId7"/>
    <p:sldId id="275" r:id="rId8"/>
    <p:sldId id="265" r:id="rId9"/>
    <p:sldId id="267" r:id="rId10"/>
    <p:sldId id="264" r:id="rId11"/>
    <p:sldId id="271" r:id="rId12"/>
    <p:sldId id="272" r:id="rId13"/>
    <p:sldId id="266" r:id="rId14"/>
    <p:sldId id="268" r:id="rId15"/>
    <p:sldId id="273" r:id="rId16"/>
    <p:sldId id="276" r:id="rId17"/>
    <p:sldId id="277" r:id="rId18"/>
    <p:sldId id="274" r:id="rId19"/>
    <p:sldId id="279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3736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30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C6AA-B667-4BFD-837F-BB681C3AD39C}" type="datetimeFigureOut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3A665-5384-45AC-9A53-A74EB70FC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893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056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9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「嘻哈」（</a:t>
            </a:r>
            <a:r>
              <a:rPr lang="en-US" altLang="zh-TW" dirty="0" smtClean="0"/>
              <a:t>Hip-hop</a:t>
            </a:r>
            <a:r>
              <a:rPr lang="zh-TW" altLang="en-US" dirty="0" smtClean="0"/>
              <a:t>）由兩個分開的英語俚語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5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276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00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2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922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37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01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3A665-5384-45AC-9A53-A74EB70FC7A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37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2584593" y="5987097"/>
            <a:ext cx="551815" cy="551815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35560" y="3309711"/>
            <a:ext cx="2620153" cy="270637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6710718" cy="1910578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967" y="2346622"/>
            <a:ext cx="6704187" cy="535915"/>
          </a:xfrm>
        </p:spPr>
        <p:txBody>
          <a:bodyPr/>
          <a:lstStyle>
            <a:lvl1pPr marL="0" indent="0" algn="l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9915-927B-4191-878A-8E44905AD048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959465" y="352425"/>
            <a:ext cx="669290" cy="34163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flipH="1">
            <a:off x="11837670" y="352425"/>
            <a:ext cx="359410" cy="19640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圖片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593" y="3309711"/>
            <a:ext cx="4800600" cy="270033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1213" r="-189" b="4399"/>
          <a:stretch/>
        </p:blipFill>
        <p:spPr>
          <a:xfrm>
            <a:off x="7385193" y="3309711"/>
            <a:ext cx="4806807" cy="27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07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0EFC2-48B9-4DFE-9798-52BF8EF13E74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908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271C6-3D16-4A9D-B0DE-B702590F8FFA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98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42467-00F6-4842-8953-E5E942B37943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96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2E0C4-4584-4C6B-9E09-CE9D972321C1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530150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721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61F53-1BD7-4268-987E-7BECA8A06AED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12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D291-875B-499C-A710-93F1696E4D80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87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1"/>
          <p:cNvSpPr/>
          <p:nvPr userDrawn="1"/>
        </p:nvSpPr>
        <p:spPr>
          <a:xfrm>
            <a:off x="3334839" y="283027"/>
            <a:ext cx="5522322" cy="838500"/>
          </a:xfrm>
          <a:prstGeom prst="roundRect">
            <a:avLst>
              <a:gd name="adj" fmla="val 50000"/>
            </a:avLst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58540" y="440703"/>
            <a:ext cx="5074920" cy="523149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1F62-9B90-4912-A2CC-0DAC1921EC2B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2801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 rot="5400000">
            <a:off x="11424560" y="6358345"/>
            <a:ext cx="605246" cy="394064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99A-C0C7-4B30-A293-735A5A771995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530151" y="6252754"/>
            <a:ext cx="394063" cy="365125"/>
          </a:xfrm>
        </p:spPr>
        <p:txBody>
          <a:bodyPr/>
          <a:lstStyle>
            <a:lvl1pPr algn="ctr">
              <a:defRPr/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7452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B0DA-B554-4260-8D8B-61AD37D641D1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66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2667A-B19B-4086-BD49-0C76F38BF8B5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93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DCEF-FB23-463E-A9A7-FF49F713662E}" type="datetime1">
              <a:rPr lang="zh-TW" altLang="en-US" smtClean="0"/>
              <a:t>2019/3/24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530150" y="6252754"/>
            <a:ext cx="394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67056CD-E0CA-469B-BDAF-7F766B79C3F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7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6436" y="270694"/>
            <a:ext cx="8220204" cy="1910578"/>
          </a:xfrm>
        </p:spPr>
        <p:txBody>
          <a:bodyPr>
            <a:normAutofit/>
          </a:bodyPr>
          <a:lstStyle/>
          <a:p>
            <a:r>
              <a:rPr lang="en-US" altLang="zh-TW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HIP-HOP</a:t>
            </a:r>
            <a:r>
              <a:rPr lang="zh-TW" altLang="en-US" sz="66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6600" b="1" dirty="0" smtClean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嘻哈</a:t>
            </a:r>
            <a:r>
              <a:rPr lang="zh-TW" altLang="en-US" sz="6600" b="1" dirty="0">
                <a:solidFill>
                  <a:srgbClr val="C33736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音樂</a:t>
            </a:r>
            <a:endParaRPr lang="zh-TW" altLang="en-US" sz="6600" b="1" dirty="0">
              <a:solidFill>
                <a:srgbClr val="C33736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101374 F15A-MITD </a:t>
            </a:r>
            <a:r>
              <a:rPr lang="zh-TW" altLang="en-US" b="1" dirty="0" smtClean="0"/>
              <a:t>李若彤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780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10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80" b="96327" l="7769" r="92562">
                        <a14:foregroundMark x1="38017" y1="17959" x2="38017" y2="17959"/>
                        <a14:foregroundMark x1="43636" y1="8980" x2="43636" y2="8980"/>
                        <a14:foregroundMark x1="50413" y1="3980" x2="50413" y2="3980"/>
                        <a14:foregroundMark x1="7769" y1="68673" x2="7769" y2="68673"/>
                        <a14:foregroundMark x1="92562" y1="51122" x2="92562" y2="51122"/>
                        <a14:foregroundMark x1="59669" y1="92857" x2="59669" y2="92857"/>
                        <a14:foregroundMark x1="54050" y1="95000" x2="54050" y2="95000"/>
                        <a14:foregroundMark x1="28264" y1="93367" x2="28264" y2="93367"/>
                        <a14:foregroundMark x1="18017" y1="94388" x2="18017" y2="94388"/>
                        <a14:foregroundMark x1="22645" y1="94388" x2="22645" y2="94388"/>
                        <a14:foregroundMark x1="42645" y1="96327" x2="42645" y2="96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00" y="1742698"/>
            <a:ext cx="3208719" cy="5197594"/>
          </a:xfrm>
          <a:prstGeom prst="rect">
            <a:avLst/>
          </a:prstGeom>
        </p:spPr>
      </p:pic>
      <p:grpSp>
        <p:nvGrpSpPr>
          <p:cNvPr id="27" name="组合 27"/>
          <p:cNvGrpSpPr/>
          <p:nvPr/>
        </p:nvGrpSpPr>
        <p:grpSpPr>
          <a:xfrm>
            <a:off x="457200" y="1802255"/>
            <a:ext cx="5346065" cy="1645533"/>
            <a:chOff x="6394294" y="2022247"/>
            <a:chExt cx="3945440" cy="1645720"/>
          </a:xfrm>
        </p:grpSpPr>
        <p:sp>
          <p:nvSpPr>
            <p:cNvPr id="28" name="文本框 28"/>
            <p:cNvSpPr txBox="1"/>
            <p:nvPr/>
          </p:nvSpPr>
          <p:spPr>
            <a:xfrm>
              <a:off x="9301936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1973.08.11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 Kool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Herc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舉辦</a:t>
              </a:r>
              <a:r>
                <a:rPr lang="zh-TW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世上公認的第一個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 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派對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被公認為</a:t>
              </a:r>
              <a:r>
                <a:rPr lang="zh-TW" altLang="en-US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嘻哈創始人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pic>
        <p:nvPicPr>
          <p:cNvPr id="3074" name="Picture 2" descr="ãhip hop party 1973 DJ KOOL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8" b="96943" l="5500" r="95917">
                        <a14:foregroundMark x1="5750" y1="4803" x2="5750" y2="4803"/>
                        <a14:foregroundMark x1="11583" y1="7278" x2="11583" y2="7278"/>
                        <a14:foregroundMark x1="9750" y1="7715" x2="9750" y2="9461"/>
                        <a14:foregroundMark x1="9333" y1="19068" x2="9333" y2="19068"/>
                        <a14:foregroundMark x1="9333" y1="28530" x2="9917" y2="28967"/>
                        <a14:foregroundMark x1="20833" y1="37700" x2="20833" y2="37700"/>
                        <a14:foregroundMark x1="15333" y1="62154" x2="15333" y2="62154"/>
                        <a14:foregroundMark x1="13500" y1="72052" x2="13500" y2="72052"/>
                        <a14:foregroundMark x1="20417" y1="79767" x2="21250" y2="80058"/>
                        <a14:foregroundMark x1="54750" y1="82242" x2="54750" y2="82242"/>
                        <a14:foregroundMark x1="69167" y1="82242" x2="69167" y2="82242"/>
                        <a14:foregroundMark x1="95917" y1="94760" x2="95917" y2="94760"/>
                        <a14:foregroundMark x1="7000" y1="27365" x2="7000" y2="27365"/>
                        <a14:foregroundMark x1="6750" y1="91849" x2="6750" y2="91849"/>
                        <a14:foregroundMark x1="6333" y1="83406" x2="6333" y2="83406"/>
                        <a14:foregroundMark x1="6333" y1="72052" x2="6333" y2="72052"/>
                        <a14:foregroundMark x1="6583" y1="55895" x2="6583" y2="55895"/>
                        <a14:foregroundMark x1="6333" y1="60699" x2="6333" y2="60699"/>
                        <a14:foregroundMark x1="6583" y1="44978" x2="6583" y2="44978"/>
                        <a14:foregroundMark x1="6583" y1="38719" x2="6583" y2="38719"/>
                        <a14:foregroundMark x1="6750" y1="63319" x2="6750" y2="63319"/>
                        <a14:foregroundMark x1="6583" y1="75691" x2="6583" y2="75691"/>
                        <a14:foregroundMark x1="6583" y1="79039" x2="6583" y2="79039"/>
                        <a14:foregroundMark x1="5750" y1="81514" x2="5750" y2="81514"/>
                        <a14:foregroundMark x1="5500" y1="79767" x2="5500" y2="79767"/>
                        <a14:foregroundMark x1="10583" y1="77875" x2="10583" y2="77875"/>
                        <a14:foregroundMark x1="9500" y1="69869" x2="9500" y2="69869"/>
                        <a14:foregroundMark x1="17417" y1="70160" x2="17417" y2="70160"/>
                        <a14:foregroundMark x1="83833" y1="89956" x2="83833" y2="89956"/>
                        <a14:foregroundMark x1="92417" y1="69141" x2="92417" y2="69141"/>
                        <a14:foregroundMark x1="92167" y1="48617" x2="92167" y2="48617"/>
                        <a14:foregroundMark x1="93250" y1="37700" x2="93250" y2="37700"/>
                        <a14:foregroundMark x1="94667" y1="26346" x2="94667" y2="26346"/>
                        <a14:foregroundMark x1="93667" y1="15721" x2="93667" y2="15721"/>
                        <a14:foregroundMark x1="86500" y1="9898" x2="86500" y2="9898"/>
                        <a14:foregroundMark x1="74000" y1="12082" x2="74000" y2="12082"/>
                        <a14:foregroundMark x1="73333" y1="31441" x2="73333" y2="31441"/>
                        <a14:foregroundMark x1="72500" y1="40175" x2="72500" y2="40175"/>
                        <a14:foregroundMark x1="68750" y1="59680" x2="68750" y2="59680"/>
                        <a14:foregroundMark x1="65583" y1="66958" x2="65583" y2="66958"/>
                        <a14:foregroundMark x1="50083" y1="72052" x2="50083" y2="72052"/>
                        <a14:foregroundMark x1="36083" y1="65502" x2="36083" y2="65502"/>
                        <a14:foregroundMark x1="32750" y1="82242" x2="32750" y2="82242"/>
                        <a14:foregroundMark x1="36750" y1="89520" x2="36750" y2="89520"/>
                        <a14:foregroundMark x1="46167" y1="92868" x2="46750" y2="92868"/>
                        <a14:foregroundMark x1="66417" y1="88064" x2="67500" y2="87773"/>
                        <a14:foregroundMark x1="79833" y1="92868" x2="79833" y2="92868"/>
                        <a14:foregroundMark x1="87333" y1="96943" x2="87333" y2="96943"/>
                        <a14:foregroundMark x1="6333" y1="93595" x2="6333" y2="935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42" y="3716801"/>
            <a:ext cx="4748497" cy="271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11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2" name="Picture 6" descr="ãBambaataa 1970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83" y="2563228"/>
            <a:ext cx="4561913" cy="30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27"/>
          <p:cNvGrpSpPr/>
          <p:nvPr/>
        </p:nvGrpSpPr>
        <p:grpSpPr>
          <a:xfrm>
            <a:off x="6381116" y="3326252"/>
            <a:ext cx="5346065" cy="1645533"/>
            <a:chOff x="6394294" y="2022247"/>
            <a:chExt cx="3945440" cy="1645720"/>
          </a:xfrm>
        </p:grpSpPr>
        <p:sp>
          <p:nvSpPr>
            <p:cNvPr id="16" name="文本框 28"/>
            <p:cNvSpPr txBox="1"/>
            <p:nvPr/>
          </p:nvSpPr>
          <p:spPr>
            <a:xfrm>
              <a:off x="6394294" y="2022247"/>
              <a:ext cx="1037753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1973.11.12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394294" y="2328987"/>
              <a:ext cx="3945440" cy="1338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HipHop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教父 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DJ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Afrika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</a:t>
              </a:r>
              <a:r>
                <a:rPr lang="en-US" altLang="zh-CN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Bambaataa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成立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Universal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Zulu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Nation</a:t>
              </a:r>
            </a:p>
            <a:p>
              <a:pPr>
                <a:lnSpc>
                  <a:spcPct val="150000"/>
                </a:lnSpc>
              </a:pP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聚集幫派分子玩嘻哈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51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12</a:t>
            </a:fld>
            <a:endParaRPr lang="zh-TW" altLang="en-US"/>
          </a:p>
        </p:txBody>
      </p:sp>
      <p:cxnSp>
        <p:nvCxnSpPr>
          <p:cNvPr id="9" name="Straight Connector 78"/>
          <p:cNvCxnSpPr>
            <a:endCxn id="10" idx="0"/>
          </p:cNvCxnSpPr>
          <p:nvPr/>
        </p:nvCxnSpPr>
        <p:spPr>
          <a:xfrm flipH="1" flipV="1">
            <a:off x="6097270" y="1871980"/>
            <a:ext cx="3175" cy="4939030"/>
          </a:xfrm>
          <a:prstGeom prst="line">
            <a:avLst/>
          </a:prstGeom>
          <a:ln w="317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79"/>
          <p:cNvSpPr/>
          <p:nvPr/>
        </p:nvSpPr>
        <p:spPr>
          <a:xfrm rot="21594412">
            <a:off x="6006603" y="4959734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组合 27"/>
          <p:cNvGrpSpPr/>
          <p:nvPr/>
        </p:nvGrpSpPr>
        <p:grpSpPr>
          <a:xfrm>
            <a:off x="457199" y="4945151"/>
            <a:ext cx="5346065" cy="1230035"/>
            <a:chOff x="6394294" y="2022247"/>
            <a:chExt cx="3945440" cy="1230175"/>
          </a:xfrm>
        </p:grpSpPr>
        <p:sp>
          <p:nvSpPr>
            <p:cNvPr id="28" name="文本框 28"/>
            <p:cNvSpPr txBox="1"/>
            <p:nvPr/>
          </p:nvSpPr>
          <p:spPr>
            <a:xfrm>
              <a:off x="9285373" y="2022247"/>
              <a:ext cx="1054316" cy="369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/>
              <a:r>
                <a:rPr lang="en-US" altLang="zh-CN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1970</a:t>
              </a:r>
              <a:r>
                <a:rPr lang="zh-TW" altLang="en-US" b="1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年代末</a:t>
              </a:r>
              <a:endParaRPr lang="zh-CN" altLang="en-US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94294" y="2328987"/>
              <a:ext cx="3945440" cy="923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Grandmaster </a:t>
              </a:r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Flash</a:t>
              </a: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 閃耀大師</a:t>
              </a:r>
              <a: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/>
              </a:r>
              <a:br>
                <a:rPr lang="en-US" altLang="zh-TW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</a:br>
              <a:r>
                <a:rPr lang="zh-TW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發明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刷碟」（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Scratching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+mn-ea"/>
                </a:rPr>
                <a:t>）</a:t>
              </a:r>
              <a:endParaRPr lang="en-US" altLang="zh-TW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endParaRPr>
            </a:p>
          </p:txBody>
        </p:sp>
      </p:grpSp>
      <p:sp>
        <p:nvSpPr>
          <p:cNvPr id="11" name="Oval 79"/>
          <p:cNvSpPr/>
          <p:nvPr/>
        </p:nvSpPr>
        <p:spPr>
          <a:xfrm rot="21594412">
            <a:off x="6002020" y="1871980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Oval 79"/>
          <p:cNvSpPr/>
          <p:nvPr/>
        </p:nvSpPr>
        <p:spPr>
          <a:xfrm rot="21594412">
            <a:off x="6002021" y="3415858"/>
            <a:ext cx="189865" cy="189230"/>
          </a:xfrm>
          <a:prstGeom prst="ellipse">
            <a:avLst/>
          </a:prstGeom>
          <a:solidFill>
            <a:srgbClr val="C337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45" y="2061365"/>
            <a:ext cx="4191389" cy="41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536386" y="2255494"/>
            <a:ext cx="9128301" cy="3604394"/>
            <a:chOff x="1007012" y="1545938"/>
            <a:chExt cx="10194388" cy="4025348"/>
          </a:xfrm>
        </p:grpSpPr>
        <p:pic>
          <p:nvPicPr>
            <p:cNvPr id="5" name="Picture 6" descr="ãBambaataa 1970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70" r="19019"/>
            <a:stretch/>
          </p:blipFill>
          <p:spPr bwMode="auto">
            <a:xfrm>
              <a:off x="4494067" y="1545938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" r="10000"/>
            <a:stretch/>
          </p:blipFill>
          <p:spPr>
            <a:xfrm>
              <a:off x="7981122" y="1545938"/>
              <a:ext cx="3220278" cy="4025348"/>
            </a:xfrm>
            <a:prstGeom prst="rect">
              <a:avLst/>
            </a:prstGeom>
          </p:spPr>
        </p:pic>
        <p:pic>
          <p:nvPicPr>
            <p:cNvPr id="5122" name="Picture 2" descr="ãdj kool herc 1978ãçåçæå°çµæ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11" r="2889"/>
            <a:stretch/>
          </p:blipFill>
          <p:spPr bwMode="auto">
            <a:xfrm>
              <a:off x="1007012" y="1545939"/>
              <a:ext cx="3217701" cy="4022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2133526" y="6045220"/>
            <a:ext cx="1686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DJ Kool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Herc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039108" y="6045220"/>
            <a:ext cx="2111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Afrika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CN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Bambaataa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05385" y="6045220"/>
            <a:ext cx="2435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Grandmaster Flash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077757" y="1331889"/>
            <a:ext cx="2034020" cy="688508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嘻哈三聖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82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</a:t>
            </a:r>
            <a:r>
              <a:rPr lang="zh-TW" altLang="en-US" dirty="0" smtClean="0"/>
              <a:t>哈</a:t>
            </a:r>
            <a:r>
              <a:rPr lang="zh-TW" altLang="en-US" dirty="0"/>
              <a:t>起源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2052" name="Picture 4" descr="ãGrandmaster Flash and the Furious Fiv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88" y="1845709"/>
            <a:ext cx="547687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28"/>
          <p:cNvSpPr txBox="1"/>
          <p:nvPr/>
        </p:nvSpPr>
        <p:spPr>
          <a:xfrm>
            <a:off x="596542" y="1845709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1978 </a:t>
            </a:r>
            <a:r>
              <a:rPr lang="zh-TW" altLang="en-US" sz="24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</a:t>
            </a:r>
            <a:endParaRPr lang="zh-CN" altLang="en-US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6542" y="2401969"/>
            <a:ext cx="48202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團體「閃耀大師和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狂暴五人」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1982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年發行的專輯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《The Message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將嚴肅的社會問題寫入歌曲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9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28560" y="2043813"/>
            <a:ext cx="4338637" cy="292442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13040" y="2479143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東岸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813040" y="3257863"/>
            <a:ext cx="3557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鼓點中規中矩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內容為批判社會時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</a:t>
            </a:r>
          </a:p>
        </p:txBody>
      </p:sp>
      <p:pic>
        <p:nvPicPr>
          <p:cNvPr id="7170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5818085" y="2183625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28560" y="5234293"/>
            <a:ext cx="4305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Eminem - Love The Way You Lie ft. Rihanna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8606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00953" y="1966870"/>
            <a:ext cx="4338637" cy="3010966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433" y="2228066"/>
            <a:ext cx="334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西岸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85433" y="3006786"/>
            <a:ext cx="391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軍鼓有回音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輕鬆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內容為陽光、海岸、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美女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1487597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5051761" y="3283490"/>
            <a:ext cx="1207132" cy="1207132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00953" y="5126010"/>
            <a:ext cx="6096000" cy="7039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Kush ft. Snoop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Akon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The Next Episode ft. Snoop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Kurupt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Nate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59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嘻哈音樂類型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6" name="Picture 2" descr="ãUS map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7" y="1474852"/>
            <a:ext cx="6467733" cy="445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橢圓 16"/>
          <p:cNvSpPr/>
          <p:nvPr/>
        </p:nvSpPr>
        <p:spPr>
          <a:xfrm>
            <a:off x="4815840" y="4044091"/>
            <a:ext cx="1884257" cy="1884257"/>
          </a:xfrm>
          <a:prstGeom prst="ellipse">
            <a:avLst/>
          </a:prstGeom>
          <a:solidFill>
            <a:srgbClr val="C3373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7622989" y="1891412"/>
            <a:ext cx="4158983" cy="3056507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804772" y="2142339"/>
            <a:ext cx="2277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曠課 </a:t>
            </a:r>
            <a:r>
              <a:rPr lang="en-US" altLang="zh-TW" sz="2800" dirty="0" err="1">
                <a:solidFill>
                  <a:schemeClr val="bg1"/>
                </a:solidFill>
              </a:rPr>
              <a:t>Crunk</a:t>
            </a:r>
            <a:endParaRPr lang="zh-TW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804772" y="2851463"/>
            <a:ext cx="3818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南岸延伸出來的曲風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808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底鼓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低音顫動聲音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派對舞曲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22989" y="5133823"/>
            <a:ext cx="44369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LMFAO - Shots ft. Lil Jon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 Snake, Lil Jon - Turn Down for What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</a:t>
            </a:r>
            <a:r>
              <a:rPr lang="zh-TW" altLang="en-US" dirty="0" smtClean="0"/>
              <a:t>音樂專有名詞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19760" y="1442720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Bar</a:t>
            </a:r>
            <a:endParaRPr lang="zh-TW" altLang="en-US" sz="2400" dirty="0"/>
          </a:p>
        </p:txBody>
      </p:sp>
      <p:sp>
        <p:nvSpPr>
          <p:cNvPr id="8" name="圓角矩形 7"/>
          <p:cNvSpPr/>
          <p:nvPr/>
        </p:nvSpPr>
        <p:spPr>
          <a:xfrm>
            <a:off x="4145280" y="3373334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裡的一行詞，行跟行之間會有停頓</a:t>
            </a:r>
          </a:p>
        </p:txBody>
      </p:sp>
      <p:cxnSp>
        <p:nvCxnSpPr>
          <p:cNvPr id="10" name="直線接點 9"/>
          <p:cNvCxnSpPr>
            <a:stCxn id="7" idx="3"/>
            <a:endCxn id="8" idx="1"/>
          </p:cNvCxnSpPr>
          <p:nvPr/>
        </p:nvCxnSpPr>
        <p:spPr>
          <a:xfrm>
            <a:off x="2265680" y="1840152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19760" y="2408027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Verse</a:t>
            </a:r>
            <a:endParaRPr lang="zh-TW" altLang="en-US" sz="2400" dirty="0"/>
          </a:p>
        </p:txBody>
      </p:sp>
      <p:sp>
        <p:nvSpPr>
          <p:cNvPr id="14" name="圓角矩形 13"/>
          <p:cNvSpPr/>
          <p:nvPr/>
        </p:nvSpPr>
        <p:spPr>
          <a:xfrm>
            <a:off x="4145280" y="1442720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它是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Bar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所組成，一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Rap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</a:t>
            </a:r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大概有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2~3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段</a:t>
            </a:r>
          </a:p>
        </p:txBody>
      </p:sp>
      <p:cxnSp>
        <p:nvCxnSpPr>
          <p:cNvPr id="15" name="直線接點 14"/>
          <p:cNvCxnSpPr>
            <a:stCxn id="13" idx="3"/>
            <a:endCxn id="14" idx="1"/>
          </p:cNvCxnSpPr>
          <p:nvPr/>
        </p:nvCxnSpPr>
        <p:spPr>
          <a:xfrm flipV="1">
            <a:off x="2265680" y="1840152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619760" y="3373334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Hook</a:t>
            </a:r>
            <a:endParaRPr lang="zh-TW" altLang="en-US" sz="2400" dirty="0"/>
          </a:p>
        </p:txBody>
      </p:sp>
      <p:sp>
        <p:nvSpPr>
          <p:cNvPr id="18" name="圓角矩形 17"/>
          <p:cNvSpPr/>
          <p:nvPr/>
        </p:nvSpPr>
        <p:spPr>
          <a:xfrm>
            <a:off x="4145280" y="5303948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首歌曲的一段精華或是可以點綴主題用的橋段</a:t>
            </a:r>
          </a:p>
        </p:txBody>
      </p:sp>
      <p:cxnSp>
        <p:nvCxnSpPr>
          <p:cNvPr id="19" name="直線接點 18"/>
          <p:cNvCxnSpPr>
            <a:stCxn id="17" idx="3"/>
            <a:endCxn id="18" idx="1"/>
          </p:cNvCxnSpPr>
          <p:nvPr/>
        </p:nvCxnSpPr>
        <p:spPr>
          <a:xfrm>
            <a:off x="2265680" y="3770766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619760" y="4338641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Rhyme</a:t>
            </a:r>
            <a:endParaRPr lang="zh-TW" altLang="en-US" sz="2400" dirty="0"/>
          </a:p>
        </p:txBody>
      </p:sp>
      <p:sp>
        <p:nvSpPr>
          <p:cNvPr id="21" name="圓角矩形 20"/>
          <p:cNvSpPr/>
          <p:nvPr/>
        </p:nvSpPr>
        <p:spPr>
          <a:xfrm>
            <a:off x="4145280" y="2408027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押韻、韻腳</a:t>
            </a:r>
          </a:p>
        </p:txBody>
      </p:sp>
      <p:cxnSp>
        <p:nvCxnSpPr>
          <p:cNvPr id="22" name="直線接點 21"/>
          <p:cNvCxnSpPr>
            <a:stCxn id="20" idx="3"/>
            <a:endCxn id="21" idx="1"/>
          </p:cNvCxnSpPr>
          <p:nvPr/>
        </p:nvCxnSpPr>
        <p:spPr>
          <a:xfrm flipV="1">
            <a:off x="2265680" y="2805459"/>
            <a:ext cx="1879600" cy="1930614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619760" y="5303948"/>
            <a:ext cx="1645920" cy="79486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Flow</a:t>
            </a:r>
            <a:endParaRPr lang="zh-TW" altLang="en-US" sz="2400" dirty="0"/>
          </a:p>
        </p:txBody>
      </p:sp>
      <p:sp>
        <p:nvSpPr>
          <p:cNvPr id="24" name="圓角矩形 23"/>
          <p:cNvSpPr/>
          <p:nvPr/>
        </p:nvSpPr>
        <p:spPr>
          <a:xfrm>
            <a:off x="4145280" y="4338641"/>
            <a:ext cx="7514772" cy="794864"/>
          </a:xfrm>
          <a:prstGeom prst="round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歌曲表演時的停頓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、呼吸、拍子、咬字、發音、韻律等表現手法</a:t>
            </a:r>
          </a:p>
        </p:txBody>
      </p:sp>
      <p:cxnSp>
        <p:nvCxnSpPr>
          <p:cNvPr id="25" name="直線接點 24"/>
          <p:cNvCxnSpPr>
            <a:stCxn id="23" idx="3"/>
            <a:endCxn id="24" idx="1"/>
          </p:cNvCxnSpPr>
          <p:nvPr/>
        </p:nvCxnSpPr>
        <p:spPr>
          <a:xfrm flipV="1">
            <a:off x="2265680" y="4736073"/>
            <a:ext cx="1879600" cy="965307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嘻哈音樂專有名詞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66440" y="1411922"/>
            <a:ext cx="5659120" cy="5205957"/>
          </a:xfrm>
          <a:prstGeom prst="rect">
            <a:avLst/>
          </a:prstGeom>
          <a:noFill/>
          <a:ln w="19050"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591560" y="1611742"/>
            <a:ext cx="5008880" cy="4806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漂向北方 別問我家鄉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高聳古老的城牆 擋不住憂傷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我漂向北方 家人是否無恙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肩上沉重的行囊 盛滿了惆悵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有人說他在老家欠了一堆錢 需要避避風頭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有人說他練就了一身武藝卻沒機會嶄露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有人失去了自我 手足無措四處漂流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有人為了夢想為了三餐為養家餬口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他住在燕郊區 殘破的求職公寓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擁擠的大樓裡 堆滿陌生人都來自外地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他埋頭寫著履歷 懷抱著多少憧憬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往返在九三零號公路 內心盼著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奇蹟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9457510" y="3230880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Bar</a:t>
            </a:r>
            <a:endParaRPr lang="zh-TW" altLang="en-US" sz="2400" dirty="0"/>
          </a:p>
        </p:txBody>
      </p:sp>
      <p:cxnSp>
        <p:nvCxnSpPr>
          <p:cNvPr id="10" name="直線接點 9"/>
          <p:cNvCxnSpPr>
            <a:stCxn id="6" idx="1"/>
          </p:cNvCxnSpPr>
          <p:nvPr/>
        </p:nvCxnSpPr>
        <p:spPr>
          <a:xfrm flipH="1" flipV="1">
            <a:off x="8925560" y="3454400"/>
            <a:ext cx="531950" cy="1192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1305560" y="3790188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Verse</a:t>
            </a:r>
            <a:endParaRPr lang="zh-TW" altLang="en-US" sz="2400" dirty="0"/>
          </a:p>
        </p:txBody>
      </p:sp>
      <p:sp>
        <p:nvSpPr>
          <p:cNvPr id="12" name="左中括弧 11"/>
          <p:cNvSpPr/>
          <p:nvPr/>
        </p:nvSpPr>
        <p:spPr>
          <a:xfrm>
            <a:off x="2885440" y="3445940"/>
            <a:ext cx="230050" cy="1137920"/>
          </a:xfrm>
          <a:prstGeom prst="leftBracket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>
            <a:stCxn id="12" idx="1"/>
            <a:endCxn id="11" idx="3"/>
          </p:cNvCxnSpPr>
          <p:nvPr/>
        </p:nvCxnSpPr>
        <p:spPr>
          <a:xfrm flipH="1">
            <a:off x="2504440" y="4014900"/>
            <a:ext cx="381000" cy="0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1305560" y="2083309"/>
            <a:ext cx="1198880" cy="449424"/>
          </a:xfrm>
          <a:prstGeom prst="round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Hook</a:t>
            </a:r>
            <a:endParaRPr lang="zh-TW" altLang="en-US" sz="2400" dirty="0"/>
          </a:p>
        </p:txBody>
      </p:sp>
      <p:sp>
        <p:nvSpPr>
          <p:cNvPr id="21" name="左中括弧 20"/>
          <p:cNvSpPr/>
          <p:nvPr/>
        </p:nvSpPr>
        <p:spPr>
          <a:xfrm>
            <a:off x="2885440" y="1739061"/>
            <a:ext cx="230050" cy="1137920"/>
          </a:xfrm>
          <a:prstGeom prst="leftBracket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接點 21"/>
          <p:cNvCxnSpPr>
            <a:stCxn id="21" idx="1"/>
            <a:endCxn id="20" idx="3"/>
          </p:cNvCxnSpPr>
          <p:nvPr/>
        </p:nvCxnSpPr>
        <p:spPr>
          <a:xfrm flipH="1">
            <a:off x="2504440" y="2308021"/>
            <a:ext cx="381000" cy="0"/>
          </a:xfrm>
          <a:prstGeom prst="line">
            <a:avLst/>
          </a:prstGeom>
          <a:ln w="19050">
            <a:solidFill>
              <a:srgbClr val="C3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 descr="ãææå°å¦¹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8" b="6414"/>
          <a:stretch/>
        </p:blipFill>
        <p:spPr bwMode="auto">
          <a:xfrm>
            <a:off x="6682154" y="701931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è²·æ¦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2154" y="3487642"/>
            <a:ext cx="4619534" cy="259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哈</a:t>
            </a:r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46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參考資料與音樂列表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76960" y="1767840"/>
            <a:ext cx="9784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Evolution (2016)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Grandmaster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Flash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Wildstyle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Eminem - Love The Way You Lie ft.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Rihanna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Kush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Akon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Dr. Dre - The Next Episode ft. Snoop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Kurupt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Nate </a:t>
            </a:r>
            <a:r>
              <a:rPr lang="en-US" altLang="zh-TW" sz="24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Dogg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LMFAO - Shots ft. Lil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Jon</a:t>
            </a:r>
          </a:p>
          <a:p>
            <a:pPr marL="342900" indent="-342900">
              <a:lnSpc>
                <a:spcPct val="150000"/>
              </a:lnSpc>
              <a:buClr>
                <a:srgbClr val="C33736"/>
              </a:buClr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DJ Snake, Lil Jon - Turn Down for What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86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050" name="Picture 2" descr="ãä¸­åæå»å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8" b="15375"/>
          <a:stretch/>
        </p:blipFill>
        <p:spPr bwMode="auto">
          <a:xfrm>
            <a:off x="7914225" y="437321"/>
            <a:ext cx="2948110" cy="22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ä¸­åæ°èªªå±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10664"/>
          <a:stretch/>
        </p:blipFill>
        <p:spPr bwMode="auto">
          <a:xfrm>
            <a:off x="7914225" y="2863565"/>
            <a:ext cx="2948110" cy="361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2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33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34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6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8" name="Picture 10" descr="ãæè¦ºå¾ä¸è¡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833" l="1667" r="98500">
                        <a14:foregroundMark x1="36833" y1="26333" x2="36833" y2="26333"/>
                        <a14:foregroundMark x1="50667" y1="21500" x2="50667" y2="21500"/>
                        <a14:foregroundMark x1="45000" y1="29167" x2="45000" y2="29167"/>
                        <a14:foregroundMark x1="58000" y1="44667" x2="58000" y2="44667"/>
                        <a14:foregroundMark x1="23000" y1="75833" x2="23000" y2="75833"/>
                        <a14:foregroundMark x1="5167" y1="93000" x2="5167" y2="93000"/>
                        <a14:foregroundMark x1="1833" y1="91667" x2="1833" y2="91667"/>
                        <a14:foregroundMark x1="98500" y1="95833" x2="98500" y2="95833"/>
                        <a14:foregroundMark x1="47167" y1="55000" x2="47167" y2="55000"/>
                        <a14:foregroundMark x1="46000" y1="57833" x2="46000" y2="57833"/>
                        <a14:foregroundMark x1="67500" y1="47833" x2="67500" y2="47833"/>
                        <a14:foregroundMark x1="45000" y1="43833" x2="45000" y2="43833"/>
                        <a14:foregroundMark x1="47000" y1="45833" x2="47000" y2="45833"/>
                        <a14:foregroundMark x1="51833" y1="54833" x2="51833" y2="54833"/>
                        <a14:foregroundMark x1="49833" y1="58167" x2="49833" y2="58167"/>
                        <a14:foregroundMark x1="39167" y1="55667" x2="39167" y2="55667"/>
                        <a14:foregroundMark x1="44167" y1="58167" x2="44167" y2="58167"/>
                        <a14:foregroundMark x1="43000" y1="58833" x2="43000" y2="58833"/>
                        <a14:foregroundMark x1="49833" y1="66167" x2="49833" y2="66167"/>
                        <a14:foregroundMark x1="56833" y1="67000" x2="57167" y2="66500"/>
                        <a14:foregroundMark x1="59167" y1="57667" x2="59167" y2="57667"/>
                        <a14:foregroundMark x1="64333" y1="61000" x2="64333" y2="61000"/>
                        <a14:foregroundMark x1="57833" y1="56000" x2="57833" y2="56000"/>
                        <a14:foregroundMark x1="55000" y1="47833" x2="55000" y2="47833"/>
                        <a14:foregroundMark x1="58167" y1="45167" x2="58167" y2="45167"/>
                        <a14:foregroundMark x1="43333" y1="41667" x2="43333" y2="41667"/>
                        <a14:foregroundMark x1="45333" y1="41500" x2="45333" y2="41500"/>
                        <a14:foregroundMark x1="49667" y1="42333" x2="49667" y2="42333"/>
                        <a14:foregroundMark x1="51000" y1="41000" x2="51000" y2="41000"/>
                        <a14:foregroundMark x1="47667" y1="28667" x2="47667" y2="28667"/>
                        <a14:foregroundMark x1="46667" y1="20833" x2="46667" y2="20833"/>
                        <a14:foregroundMark x1="42167" y1="22500" x2="42167" y2="22500"/>
                        <a14:foregroundMark x1="53000" y1="27833" x2="53000" y2="27833"/>
                        <a14:foregroundMark x1="41667" y1="29333" x2="41667" y2="29333"/>
                        <a14:foregroundMark x1="39167" y1="28167" x2="39167" y2="28167"/>
                        <a14:foregroundMark x1="36167" y1="40833" x2="36167" y2="40833"/>
                        <a14:foregroundMark x1="35667" y1="44667" x2="35667" y2="44667"/>
                        <a14:foregroundMark x1="38833" y1="49500" x2="38833" y2="49500"/>
                        <a14:foregroundMark x1="41667" y1="54500" x2="41667" y2="54500"/>
                        <a14:foregroundMark x1="45167" y1="52167" x2="45167" y2="52167"/>
                        <a14:foregroundMark x1="50167" y1="50500" x2="50167" y2="50500"/>
                        <a14:foregroundMark x1="55333" y1="53333" x2="55333" y2="53333"/>
                        <a14:foregroundMark x1="59500" y1="48667" x2="60000" y2="48333"/>
                        <a14:foregroundMark x1="66000" y1="41333" x2="66000" y2="41333"/>
                        <a14:foregroundMark x1="63833" y1="36833" x2="63833" y2="36833"/>
                        <a14:foregroundMark x1="66667" y1="36333" x2="66667" y2="36333"/>
                        <a14:foregroundMark x1="67833" y1="39667" x2="67833" y2="39667"/>
                        <a14:foregroundMark x1="66667" y1="43500" x2="66667" y2="43500"/>
                        <a14:foregroundMark x1="63833" y1="47667" x2="63833" y2="47667"/>
                        <a14:foregroundMark x1="64167" y1="49667" x2="64167" y2="49667"/>
                        <a14:foregroundMark x1="59000" y1="56667" x2="59000" y2="56667"/>
                        <a14:foregroundMark x1="62167" y1="60833" x2="62167" y2="60833"/>
                        <a14:foregroundMark x1="63667" y1="65167" x2="63167" y2="65500"/>
                        <a14:foregroundMark x1="41167" y1="60667" x2="41167" y2="60667"/>
                        <a14:foregroundMark x1="45500" y1="67000" x2="45500" y2="67000"/>
                        <a14:foregroundMark x1="50500" y1="66167" x2="49500" y2="65000"/>
                        <a14:foregroundMark x1="45833" y1="60333" x2="45833" y2="60333"/>
                        <a14:foregroundMark x1="49333" y1="64667" x2="49333" y2="64667"/>
                        <a14:foregroundMark x1="49833" y1="60333" x2="50667" y2="60667"/>
                        <a14:foregroundMark x1="56500" y1="69000" x2="56000" y2="66333"/>
                        <a14:foregroundMark x1="54167" y1="55500" x2="54333" y2="54333"/>
                        <a14:foregroundMark x1="54167" y1="44500" x2="54333" y2="44000"/>
                        <a14:foregroundMark x1="44500" y1="48000" x2="44500" y2="48000"/>
                        <a14:foregroundMark x1="95000" y1="85500" x2="95000" y2="85500"/>
                        <a14:foregroundMark x1="97667" y1="89500" x2="97667" y2="89500"/>
                        <a14:foregroundMark x1="44333" y1="37500" x2="44333" y2="37500"/>
                        <a14:foregroundMark x1="43833" y1="39000" x2="43667" y2="37167"/>
                        <a14:foregroundMark x1="44333" y1="33167" x2="44333" y2="33167"/>
                        <a14:foregroundMark x1="57333" y1="28833" x2="57333" y2="28833"/>
                        <a14:foregroundMark x1="57500" y1="31000" x2="57500" y2="31000"/>
                        <a14:foregroundMark x1="58500" y1="37000" x2="58500" y2="37000"/>
                        <a14:foregroundMark x1="55833" y1="40000" x2="55833" y2="40000"/>
                        <a14:foregroundMark x1="61333" y1="41667" x2="61333" y2="41667"/>
                        <a14:foregroundMark x1="55333" y1="44500" x2="55333" y2="44500"/>
                        <a14:foregroundMark x1="58500" y1="49833" x2="58500" y2="49833"/>
                        <a14:foregroundMark x1="52167" y1="49000" x2="52167" y2="49000"/>
                        <a14:foregroundMark x1="47667" y1="47833" x2="47667" y2="47833"/>
                        <a14:foregroundMark x1="42333" y1="48500" x2="42333" y2="48500"/>
                        <a14:foregroundMark x1="41500" y1="45500" x2="41500" y2="45500"/>
                        <a14:foregroundMark x1="40333" y1="44000" x2="40333" y2="44000"/>
                        <a14:foregroundMark x1="38667" y1="42500" x2="38667" y2="42500"/>
                        <a14:foregroundMark x1="37000" y1="47333" x2="37000" y2="47333"/>
                        <a14:foregroundMark x1="41833" y1="48333" x2="41833" y2="48333"/>
                        <a14:foregroundMark x1="44500" y1="47333" x2="44500" y2="47333"/>
                        <a14:foregroundMark x1="44500" y1="51000" x2="44500" y2="51000"/>
                        <a14:foregroundMark x1="40000" y1="51833" x2="40000" y2="51833"/>
                        <a14:foregroundMark x1="45000" y1="51000" x2="45000" y2="51000"/>
                        <a14:foregroundMark x1="48500" y1="52167" x2="48500" y2="52167"/>
                        <a14:foregroundMark x1="54167" y1="50833" x2="54167" y2="50833"/>
                        <a14:foregroundMark x1="51000" y1="45500" x2="51000" y2="45500"/>
                        <a14:foregroundMark x1="56333" y1="36667" x2="56333" y2="36667"/>
                        <a14:foregroundMark x1="59500" y1="54333" x2="59500" y2="54333"/>
                        <a14:foregroundMark x1="60333" y1="56167" x2="60333" y2="56167"/>
                        <a14:foregroundMark x1="61833" y1="51667" x2="61833" y2="51667"/>
                        <a14:foregroundMark x1="61000" y1="58333" x2="61000" y2="58333"/>
                        <a14:foregroundMark x1="57500" y1="63000" x2="57500" y2="63000"/>
                        <a14:foregroundMark x1="52500" y1="64167" x2="52500" y2="64167"/>
                        <a14:foregroundMark x1="67500" y1="50667" x2="67500" y2="50667"/>
                        <a14:foregroundMark x1="67667" y1="45833" x2="67667" y2="45833"/>
                        <a14:foregroundMark x1="60500" y1="43833" x2="60500" y2="43833"/>
                        <a14:foregroundMark x1="46333" y1="63667" x2="46333" y2="63667"/>
                        <a14:foregroundMark x1="6000" y1="91500" x2="6000" y2="91500"/>
                        <a14:foregroundMark x1="35833" y1="48833" x2="35833" y2="48833"/>
                        <a14:backgroundMark x1="8500" y1="31333" x2="8500" y2="31333"/>
                        <a14:backgroundMark x1="87167" y1="26500" x2="87167" y2="2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24" y="4005469"/>
            <a:ext cx="2892287" cy="28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4581652" y="374385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我覺得不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</p:spTree>
    <p:extLst>
      <p:ext uri="{BB962C8B-B14F-4D97-AF65-F5344CB8AC3E}">
        <p14:creationId xmlns:p14="http://schemas.microsoft.com/office/powerpoint/2010/main" val="22186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ChangeArrowheads="1"/>
          </p:cNvSpPr>
          <p:nvPr/>
        </p:nvSpPr>
        <p:spPr bwMode="auto">
          <a:xfrm>
            <a:off x="0" y="0"/>
            <a:ext cx="3323492" cy="6858000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29764" y="2293218"/>
            <a:ext cx="2287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為什麼想報告關於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HIP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HOP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的主題</a:t>
            </a:r>
            <a:r>
              <a:rPr lang="en-US" altLang="zh-TW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Group 26"/>
          <p:cNvGrpSpPr/>
          <p:nvPr/>
        </p:nvGrpSpPr>
        <p:grpSpPr>
          <a:xfrm>
            <a:off x="4098037" y="1022341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6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TextBox 41"/>
          <p:cNvSpPr txBox="1"/>
          <p:nvPr/>
        </p:nvSpPr>
        <p:spPr>
          <a:xfrm>
            <a:off x="4447304" y="92991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喜歡嘻哈音樂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9765" y="1231734"/>
            <a:ext cx="2459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smtClean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WHY</a:t>
            </a:r>
            <a:endParaRPr lang="zh-TW" altLang="en-US" sz="4400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grpSp>
        <p:nvGrpSpPr>
          <p:cNvPr id="12" name="Group 26"/>
          <p:cNvGrpSpPr/>
          <p:nvPr/>
        </p:nvGrpSpPr>
        <p:grpSpPr>
          <a:xfrm>
            <a:off x="4098037" y="187009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3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TextBox 41"/>
          <p:cNvSpPr txBox="1"/>
          <p:nvPr/>
        </p:nvSpPr>
        <p:spPr>
          <a:xfrm>
            <a:off x="4447304" y="17776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喜歡嘻哈節目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Group 26"/>
          <p:cNvGrpSpPr/>
          <p:nvPr/>
        </p:nvGrpSpPr>
        <p:grpSpPr>
          <a:xfrm>
            <a:off x="4098037" y="2717840"/>
            <a:ext cx="277647" cy="276819"/>
            <a:chOff x="2138511" y="2464802"/>
            <a:chExt cx="354012" cy="352956"/>
          </a:xfrm>
          <a:solidFill>
            <a:srgbClr val="C33736"/>
          </a:solidFill>
        </p:grpSpPr>
        <p:sp>
          <p:nvSpPr>
            <p:cNvPr id="17" name="Oval 2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Freeform 2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9" name="TextBox 41"/>
          <p:cNvSpPr txBox="1"/>
          <p:nvPr/>
        </p:nvSpPr>
        <p:spPr>
          <a:xfrm>
            <a:off x="4447304" y="262541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我卻不了解什麼是</a:t>
            </a:r>
            <a:r>
              <a:rPr lang="zh-TW" altLang="en-US" sz="2400" b="1" dirty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嘻哈</a:t>
            </a:r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panose="020B0503020204020204" charset="-122"/>
                <a:sym typeface="+mn-ea"/>
              </a:rPr>
              <a:t>??</a:t>
            </a:r>
            <a:endParaRPr lang="zh-CN" altLang="en-US" sz="2400" b="1" dirty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panose="020B0503020204020204" charset="-122"/>
              <a:sym typeface="+mn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837729" y="3300117"/>
            <a:ext cx="3787330" cy="2808113"/>
            <a:chOff x="7620245" y="3640015"/>
            <a:chExt cx="3787330" cy="2808113"/>
          </a:xfrm>
        </p:grpSpPr>
        <p:pic>
          <p:nvPicPr>
            <p:cNvPr id="3074" name="Picture 2" descr="ãHIP HOP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245" y="3897992"/>
              <a:ext cx="3787330" cy="255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7620245" y="3640015"/>
              <a:ext cx="917086" cy="448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嘻哈四大元素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427829" y="2163040"/>
            <a:ext cx="2160000" cy="2160000"/>
          </a:xfrm>
          <a:prstGeom prst="ellipse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1918"/>
          <a:stretch/>
        </p:blipFill>
        <p:spPr>
          <a:xfrm>
            <a:off x="9251484" y="2163040"/>
            <a:ext cx="2160000" cy="2160000"/>
          </a:xfrm>
          <a:prstGeom prst="ellipse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r="16750"/>
          <a:stretch/>
        </p:blipFill>
        <p:spPr>
          <a:xfrm>
            <a:off x="780517" y="2163040"/>
            <a:ext cx="2160000" cy="2160000"/>
          </a:xfrm>
          <a:prstGeom prst="ellipse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3" t="25091" r="30849" b="1636"/>
          <a:stretch/>
        </p:blipFill>
        <p:spPr>
          <a:xfrm>
            <a:off x="3604173" y="2163040"/>
            <a:ext cx="2160000" cy="2160000"/>
          </a:xfrm>
          <a:prstGeom prst="ellipse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72906" y="4644734"/>
            <a:ext cx="19752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饒舌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MC</a:t>
            </a: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Hip-hop Music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rap music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905305" y="4644734"/>
            <a:ext cx="1557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DJ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Disk Jockey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6054" y="4644734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地板霹靂舞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Breaking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Breakdance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b-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boying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828782" y="4644734"/>
            <a:ext cx="1005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塗鴉</a:t>
            </a:r>
            <a:endParaRPr lang="en-US" altLang="zh-TW" sz="2400" b="1" dirty="0" smtClean="0">
              <a:solidFill>
                <a:srgbClr val="C337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Graffiti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5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 smtClean="0"/>
              <a:t>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HOP</a:t>
            </a:r>
            <a:r>
              <a:rPr lang="zh-TW" altLang="en-US" dirty="0" smtClean="0"/>
              <a:t> 說文解字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4415588" y="2282811"/>
            <a:ext cx="3360824" cy="2558561"/>
            <a:chOff x="4237893" y="1503484"/>
            <a:chExt cx="3360824" cy="2558561"/>
          </a:xfrm>
        </p:grpSpPr>
        <p:cxnSp>
          <p:nvCxnSpPr>
            <p:cNvPr id="10" name="直線接點 9"/>
            <p:cNvCxnSpPr/>
            <p:nvPr/>
          </p:nvCxnSpPr>
          <p:spPr>
            <a:xfrm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5918305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rot="5400000">
              <a:off x="5918304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 rot="5400000">
              <a:off x="4237893" y="3221839"/>
              <a:ext cx="1680412" cy="0"/>
            </a:xfrm>
            <a:prstGeom prst="line">
              <a:avLst/>
            </a:prstGeom>
            <a:ln w="28575">
              <a:solidFill>
                <a:srgbClr val="C3373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4237893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嘻</a:t>
              </a:r>
              <a:endParaRPr lang="zh-TW" altLang="en-US" sz="8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18305" y="2381633"/>
              <a:ext cx="1680412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80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哈</a:t>
              </a:r>
            </a:p>
          </p:txBody>
        </p:sp>
        <p:sp>
          <p:nvSpPr>
            <p:cNvPr id="7" name="矩形 6"/>
            <p:cNvSpPr/>
            <p:nvPr/>
          </p:nvSpPr>
          <p:spPr>
            <a:xfrm rot="16200000">
              <a:off x="4639024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HIP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6319436" y="1102353"/>
              <a:ext cx="878149" cy="16804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4400" dirty="0" smtClean="0">
                  <a:solidFill>
                    <a:schemeClr val="tx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HOP</a:t>
              </a:r>
              <a:endParaRPr lang="zh-TW" altLang="en-US" sz="4400" dirty="0">
                <a:solidFill>
                  <a:schemeClr val="tx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941294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1898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年出現於非洲裔美國人白話英語</a:t>
            </a:r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「察覺」、「知情」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05482" y="2282811"/>
            <a:ext cx="3245222" cy="2558561"/>
          </a:xfrm>
          <a:prstGeom prst="rect">
            <a:avLst/>
          </a:prstGeom>
          <a:solidFill>
            <a:srgbClr val="C337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跳躍」</a:t>
            </a:r>
            <a:endParaRPr lang="zh-CN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657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HIP</a:t>
            </a:r>
            <a:r>
              <a:rPr lang="zh-TW" altLang="en-US" dirty="0"/>
              <a:t> </a:t>
            </a:r>
            <a:r>
              <a:rPr lang="en-US" altLang="zh-TW" dirty="0"/>
              <a:t>HOP</a:t>
            </a:r>
            <a:r>
              <a:rPr lang="zh-TW" altLang="en-US" dirty="0"/>
              <a:t> 說文解字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9218" name="Picture 2" descr="ãCowboy Keith Cowboy Wiggin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59" y="1569715"/>
            <a:ext cx="4277002" cy="461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063681" y="2411908"/>
            <a:ext cx="4820284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MC </a:t>
            </a:r>
            <a:r>
              <a:rPr lang="en-US" altLang="zh-TW" sz="2000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Keith </a:t>
            </a:r>
            <a:r>
              <a:rPr lang="en-US" altLang="zh-TW" sz="2000" u="sng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Cowboy </a:t>
            </a:r>
            <a:r>
              <a:rPr lang="en-US" altLang="zh-TW" sz="2000" u="sng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Wiggins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用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用語來模仿步兵踏步的節奏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將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Hip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Hop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！作為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一個搭配音樂節奏並炒熱觀眾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氣氛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537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</a:t>
            </a:r>
            <a:r>
              <a:rPr lang="zh-TW" altLang="en-US" dirty="0"/>
              <a:t>源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075232" y="1349014"/>
            <a:ext cx="4041536" cy="2222055"/>
          </a:xfrm>
          <a:prstGeom prst="rect">
            <a:avLst/>
          </a:prstGeom>
          <a:noFill/>
          <a:ln>
            <a:solidFill>
              <a:srgbClr val="C337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1970s</a:t>
            </a:r>
          </a:p>
          <a:p>
            <a:pPr algn="ctr"/>
            <a:r>
              <a:rPr lang="en-US" altLang="zh-CN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New York</a:t>
            </a:r>
          </a:p>
          <a:p>
            <a:pPr algn="ctr"/>
            <a:r>
              <a:rPr lang="zh-TW" altLang="en-US" sz="2400" b="1" dirty="0" smtClean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紐</a:t>
            </a:r>
            <a:r>
              <a:rPr lang="zh-TW" altLang="en-US" sz="2400" b="1" dirty="0">
                <a:solidFill>
                  <a:srgbClr val="C33736"/>
                </a:solidFill>
                <a:latin typeface="Arial Black" panose="020B0A04020102020204" pitchFamily="34" charset="0"/>
                <a:ea typeface="微软雅黑" panose="020B0503020204020204" charset="-122"/>
              </a:rPr>
              <a:t>約</a:t>
            </a:r>
            <a:endParaRPr lang="en-US" altLang="zh-CN" sz="2400" b="1" dirty="0">
              <a:solidFill>
                <a:srgbClr val="C33736"/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21" y="1349014"/>
            <a:ext cx="3307736" cy="4658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" b="3513"/>
          <a:stretch/>
        </p:blipFill>
        <p:spPr>
          <a:xfrm>
            <a:off x="4075232" y="3734045"/>
            <a:ext cx="4041536" cy="227336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2" r="15818" b="5312"/>
          <a:stretch/>
        </p:blipFill>
        <p:spPr>
          <a:xfrm>
            <a:off x="580645" y="1349014"/>
            <a:ext cx="3325434" cy="22220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18007"/>
          <a:stretch/>
        </p:blipFill>
        <p:spPr>
          <a:xfrm>
            <a:off x="576470" y="3734045"/>
            <a:ext cx="3329609" cy="227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82614" y="1349013"/>
            <a:ext cx="11226772" cy="4657341"/>
          </a:xfrm>
          <a:prstGeom prst="rect">
            <a:avLst/>
          </a:prstGeom>
          <a:solidFill>
            <a:srgbClr val="C3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TW" altLang="en-US" dirty="0" smtClean="0"/>
              <a:t>嘻哈起源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56CD-E0CA-469B-BDAF-7F766B79C3FA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1026" name="Picture 2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r="18004"/>
          <a:stretch/>
        </p:blipFill>
        <p:spPr bwMode="auto">
          <a:xfrm>
            <a:off x="2930000" y="1344581"/>
            <a:ext cx="5277678" cy="465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Bronx 1970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7"/>
          <a:stretch/>
        </p:blipFill>
        <p:spPr bwMode="auto">
          <a:xfrm>
            <a:off x="482614" y="1349012"/>
            <a:ext cx="2447386" cy="465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467812" y="2375453"/>
            <a:ext cx="2981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紐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布朗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克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斯區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貧民區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非洲、拉丁裔為主</a:t>
            </a:r>
          </a:p>
        </p:txBody>
      </p:sp>
    </p:spTree>
    <p:extLst>
      <p:ext uri="{BB962C8B-B14F-4D97-AF65-F5344CB8AC3E}">
        <p14:creationId xmlns:p14="http://schemas.microsoft.com/office/powerpoint/2010/main" val="30766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559</Words>
  <Application>Microsoft Office PowerPoint</Application>
  <PresentationFormat>寬螢幕</PresentationFormat>
  <Paragraphs>142</Paragraphs>
  <Slides>20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等线</vt:lpstr>
      <vt:lpstr>微软雅黑</vt:lpstr>
      <vt:lpstr>微軟正黑體</vt:lpstr>
      <vt:lpstr>新細明體</vt:lpstr>
      <vt:lpstr>Arial</vt:lpstr>
      <vt:lpstr>Arial Black</vt:lpstr>
      <vt:lpstr>Calibri</vt:lpstr>
      <vt:lpstr>Calibri Light</vt:lpstr>
      <vt:lpstr>Wingdings</vt:lpstr>
      <vt:lpstr>Office 佈景主題</vt:lpstr>
      <vt:lpstr>HIP-HOP 嘻哈音樂</vt:lpstr>
      <vt:lpstr>PowerPoint 簡報</vt:lpstr>
      <vt:lpstr>PowerPoint 簡報</vt:lpstr>
      <vt:lpstr>PowerPoint 簡報</vt:lpstr>
      <vt:lpstr>嘻哈四大元素</vt:lpstr>
      <vt:lpstr>HIP HOP 說文解字</vt:lpstr>
      <vt:lpstr>HIP HOP 說文解字</vt:lpstr>
      <vt:lpstr>嘻哈起源</vt:lpstr>
      <vt:lpstr>嘻哈起源</vt:lpstr>
      <vt:lpstr>嘻哈起源</vt:lpstr>
      <vt:lpstr>嘻哈起源</vt:lpstr>
      <vt:lpstr>嘻哈起源</vt:lpstr>
      <vt:lpstr>嘻哈起源</vt:lpstr>
      <vt:lpstr>嘻哈起源</vt:lpstr>
      <vt:lpstr>嘻哈音樂類型</vt:lpstr>
      <vt:lpstr>嘻哈音樂類型</vt:lpstr>
      <vt:lpstr>嘻哈音樂類型</vt:lpstr>
      <vt:lpstr>嘻哈音樂專有名詞</vt:lpstr>
      <vt:lpstr>嘻哈音樂專有名詞</vt:lpstr>
      <vt:lpstr>參考資料與音樂列表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若彤 李</dc:creator>
  <cp:lastModifiedBy>若彤 李</cp:lastModifiedBy>
  <cp:revision>83</cp:revision>
  <dcterms:created xsi:type="dcterms:W3CDTF">2019-03-19T13:47:23Z</dcterms:created>
  <dcterms:modified xsi:type="dcterms:W3CDTF">2019-03-24T15:42:03Z</dcterms:modified>
</cp:coreProperties>
</file>